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6" r:id="rId3"/>
    <p:sldId id="277" r:id="rId4"/>
    <p:sldId id="271" r:id="rId5"/>
    <p:sldId id="275" r:id="rId6"/>
    <p:sldId id="272" r:id="rId7"/>
    <p:sldId id="278" r:id="rId8"/>
    <p:sldId id="281" r:id="rId9"/>
    <p:sldId id="282" r:id="rId10"/>
    <p:sldId id="279" r:id="rId11"/>
    <p:sldId id="280" r:id="rId12"/>
    <p:sldId id="262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A3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86" autoAdjust="0"/>
  </p:normalViewPr>
  <p:slideViewPr>
    <p:cSldViewPr>
      <p:cViewPr>
        <p:scale>
          <a:sx n="25" d="100"/>
          <a:sy n="25" d="100"/>
        </p:scale>
        <p:origin x="604" y="91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7" d="100"/>
          <a:sy n="67" d="100"/>
        </p:scale>
        <p:origin x="2748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FEB74E-0CC9-4D7A-B001-76E8534BF11F}" type="doc">
      <dgm:prSet loTypeId="urn:microsoft.com/office/officeart/2011/layout/CircleProcess" loCatId="process" qsTypeId="urn:microsoft.com/office/officeart/2005/8/quickstyle/3d4" qsCatId="3D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04E5AC94-0FDA-4886-99D6-F05D262E30A4}">
      <dgm:prSet phldrT="[Text]"/>
      <dgm:spPr/>
      <dgm:t>
        <a:bodyPr/>
        <a:lstStyle/>
        <a:p>
          <a:r>
            <a:rPr lang="en-IN" b="1"/>
            <a:t>Oct 24 - Initiation</a:t>
          </a:r>
          <a:endParaRPr lang="en-IN" dirty="0"/>
        </a:p>
      </dgm:t>
    </dgm:pt>
    <dgm:pt modelId="{5716E4C4-6C8B-4DC5-A02B-D16CCF151C5A}" type="parTrans" cxnId="{77FC3A76-39C0-4AC3-AB63-0D4384059B07}">
      <dgm:prSet/>
      <dgm:spPr/>
      <dgm:t>
        <a:bodyPr/>
        <a:lstStyle/>
        <a:p>
          <a:endParaRPr lang="en-IN"/>
        </a:p>
      </dgm:t>
    </dgm:pt>
    <dgm:pt modelId="{24150532-BF06-4062-84E5-56B657A9F7FE}" type="sibTrans" cxnId="{77FC3A76-39C0-4AC3-AB63-0D4384059B07}">
      <dgm:prSet/>
      <dgm:spPr/>
      <dgm:t>
        <a:bodyPr/>
        <a:lstStyle/>
        <a:p>
          <a:endParaRPr lang="en-IN"/>
        </a:p>
      </dgm:t>
    </dgm:pt>
    <dgm:pt modelId="{3E31F83F-B43A-4E82-8F5C-85A52EC2A1E3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Project kickoff and requirements gathering.</a:t>
          </a:r>
          <a:endParaRPr lang="en-IN" dirty="0"/>
        </a:p>
      </dgm:t>
    </dgm:pt>
    <dgm:pt modelId="{50AD7915-F0CB-4FDD-B7A2-9AF8C7FC4E56}" type="parTrans" cxnId="{6D860B2B-A7CF-4E1C-BE45-2031E8ADAAF0}">
      <dgm:prSet/>
      <dgm:spPr/>
      <dgm:t>
        <a:bodyPr/>
        <a:lstStyle/>
        <a:p>
          <a:endParaRPr lang="en-IN"/>
        </a:p>
      </dgm:t>
    </dgm:pt>
    <dgm:pt modelId="{21E1E48C-6042-4E15-A9AF-D5F076904F3F}" type="sibTrans" cxnId="{6D860B2B-A7CF-4E1C-BE45-2031E8ADAAF0}">
      <dgm:prSet/>
      <dgm:spPr/>
      <dgm:t>
        <a:bodyPr/>
        <a:lstStyle/>
        <a:p>
          <a:endParaRPr lang="en-IN"/>
        </a:p>
      </dgm:t>
    </dgm:pt>
    <dgm:pt modelId="{BDD6EE1B-FEDB-4DF3-87CB-0C81D90FE102}">
      <dgm:prSet phldrT="[Text]"/>
      <dgm:spPr/>
      <dgm:t>
        <a:bodyPr/>
        <a:lstStyle/>
        <a:p>
          <a:r>
            <a:rPr lang="en-IN" b="1"/>
            <a:t>Oct 26 - Planning</a:t>
          </a:r>
          <a:endParaRPr lang="en-IN" dirty="0"/>
        </a:p>
      </dgm:t>
    </dgm:pt>
    <dgm:pt modelId="{5BA89750-DD02-40CB-868F-F391216E2B6E}" type="parTrans" cxnId="{E6FCEFD6-036F-48AC-A159-6DFDAD954E42}">
      <dgm:prSet/>
      <dgm:spPr/>
      <dgm:t>
        <a:bodyPr/>
        <a:lstStyle/>
        <a:p>
          <a:endParaRPr lang="en-IN"/>
        </a:p>
      </dgm:t>
    </dgm:pt>
    <dgm:pt modelId="{6E1819DC-B18C-44FD-8AAB-F40D0908F5AF}" type="sibTrans" cxnId="{E6FCEFD6-036F-48AC-A159-6DFDAD954E42}">
      <dgm:prSet/>
      <dgm:spPr/>
      <dgm:t>
        <a:bodyPr/>
        <a:lstStyle/>
        <a:p>
          <a:endParaRPr lang="en-IN"/>
        </a:p>
      </dgm:t>
    </dgm:pt>
    <dgm:pt modelId="{569FDA75-B214-4CD9-BC4A-83EC12DFB5EE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Set project scope, roles, and resources.</a:t>
          </a:r>
          <a:endParaRPr lang="en-IN" dirty="0"/>
        </a:p>
      </dgm:t>
    </dgm:pt>
    <dgm:pt modelId="{9892FAAC-CC47-469C-A91F-5A7376A472D5}" type="parTrans" cxnId="{29667644-9AD4-48B0-BD7D-C3273546F1D7}">
      <dgm:prSet/>
      <dgm:spPr/>
      <dgm:t>
        <a:bodyPr/>
        <a:lstStyle/>
        <a:p>
          <a:endParaRPr lang="en-IN"/>
        </a:p>
      </dgm:t>
    </dgm:pt>
    <dgm:pt modelId="{B81A9AFE-FC1C-4EC8-9EAD-D4C0B74E845C}" type="sibTrans" cxnId="{29667644-9AD4-48B0-BD7D-C3273546F1D7}">
      <dgm:prSet/>
      <dgm:spPr/>
      <dgm:t>
        <a:bodyPr/>
        <a:lstStyle/>
        <a:p>
          <a:endParaRPr lang="en-IN"/>
        </a:p>
      </dgm:t>
    </dgm:pt>
    <dgm:pt modelId="{A25B4ABA-9187-4112-AAD0-D29A4E95F8D4}">
      <dgm:prSet phldrT="[Text]"/>
      <dgm:spPr/>
      <dgm:t>
        <a:bodyPr/>
        <a:lstStyle/>
        <a:p>
          <a:r>
            <a:rPr lang="en-IN" b="1" dirty="0"/>
            <a:t>Oct 27 - Execution</a:t>
          </a:r>
          <a:endParaRPr lang="en-IN" dirty="0"/>
        </a:p>
      </dgm:t>
    </dgm:pt>
    <dgm:pt modelId="{453A1A86-2FCA-4A4B-ADCE-AEC535A4B9BA}" type="parTrans" cxnId="{6C7321B8-B902-482E-A390-CC578C6B710F}">
      <dgm:prSet/>
      <dgm:spPr/>
      <dgm:t>
        <a:bodyPr/>
        <a:lstStyle/>
        <a:p>
          <a:endParaRPr lang="en-IN"/>
        </a:p>
      </dgm:t>
    </dgm:pt>
    <dgm:pt modelId="{ADEBBAC2-851F-4986-B087-E482B6B46755}" type="sibTrans" cxnId="{6C7321B8-B902-482E-A390-CC578C6B710F}">
      <dgm:prSet/>
      <dgm:spPr/>
      <dgm:t>
        <a:bodyPr/>
        <a:lstStyle/>
        <a:p>
          <a:endParaRPr lang="en-IN"/>
        </a:p>
      </dgm:t>
    </dgm:pt>
    <dgm:pt modelId="{FC33F539-8D36-45D8-B6FB-1B1BC495A688}">
      <dgm:prSet phldrT="[Text]"/>
      <dgm:spPr/>
      <dgm:t>
        <a:bodyPr/>
        <a:lstStyle/>
        <a:p>
          <a:r>
            <a:rPr lang="en-US" dirty="0"/>
            <a:t>Develop core features and integrate services.</a:t>
          </a:r>
          <a:endParaRPr lang="en-IN" dirty="0"/>
        </a:p>
      </dgm:t>
    </dgm:pt>
    <dgm:pt modelId="{ACE5CAED-8353-4559-B8DE-53264FD75E5C}" type="parTrans" cxnId="{111B70B1-9268-44F8-972E-507965C3B459}">
      <dgm:prSet/>
      <dgm:spPr/>
      <dgm:t>
        <a:bodyPr/>
        <a:lstStyle/>
        <a:p>
          <a:endParaRPr lang="en-IN"/>
        </a:p>
      </dgm:t>
    </dgm:pt>
    <dgm:pt modelId="{19092587-FB1F-41DE-8C73-09E0F54514D8}" type="sibTrans" cxnId="{111B70B1-9268-44F8-972E-507965C3B459}">
      <dgm:prSet/>
      <dgm:spPr/>
      <dgm:t>
        <a:bodyPr/>
        <a:lstStyle/>
        <a:p>
          <a:endParaRPr lang="en-IN"/>
        </a:p>
      </dgm:t>
    </dgm:pt>
    <dgm:pt modelId="{27F2B04F-6DDB-46B7-BE34-317BBE67D281}">
      <dgm:prSet phldrT="[Text]"/>
      <dgm:spPr/>
      <dgm:t>
        <a:bodyPr/>
        <a:lstStyle/>
        <a:p>
          <a:r>
            <a:rPr lang="en-IN" b="1" dirty="0"/>
            <a:t>Nov 3 – Control</a:t>
          </a:r>
          <a:endParaRPr lang="en-IN" dirty="0"/>
        </a:p>
      </dgm:t>
    </dgm:pt>
    <dgm:pt modelId="{3D165B66-5F29-4D65-90C2-CDE044F121B4}" type="parTrans" cxnId="{89A222A6-0D70-435A-8E5A-31DCAFD2FE20}">
      <dgm:prSet/>
      <dgm:spPr/>
      <dgm:t>
        <a:bodyPr/>
        <a:lstStyle/>
        <a:p>
          <a:endParaRPr lang="en-IN"/>
        </a:p>
      </dgm:t>
    </dgm:pt>
    <dgm:pt modelId="{02045444-329B-4AB5-97CF-7B63EB59632B}" type="sibTrans" cxnId="{89A222A6-0D70-435A-8E5A-31DCAFD2FE20}">
      <dgm:prSet/>
      <dgm:spPr/>
      <dgm:t>
        <a:bodyPr/>
        <a:lstStyle/>
        <a:p>
          <a:endParaRPr lang="en-IN"/>
        </a:p>
      </dgm:t>
    </dgm:pt>
    <dgm:pt modelId="{4AC0FE2A-1BE8-49EE-9F39-ABB310F56E1F}">
      <dgm:prSet phldrT="[Text]"/>
      <dgm:spPr/>
      <dgm:t>
        <a:bodyPr/>
        <a:lstStyle/>
        <a:p>
          <a:r>
            <a:rPr lang="en-IN" dirty="0"/>
            <a:t>Testing and quality assurance.</a:t>
          </a:r>
        </a:p>
      </dgm:t>
    </dgm:pt>
    <dgm:pt modelId="{DEC6D492-4CB9-488E-9C74-337866192083}" type="parTrans" cxnId="{2719DB9B-43FD-4BEA-93B0-3CB66B526DC8}">
      <dgm:prSet/>
      <dgm:spPr/>
      <dgm:t>
        <a:bodyPr/>
        <a:lstStyle/>
        <a:p>
          <a:endParaRPr lang="en-IN"/>
        </a:p>
      </dgm:t>
    </dgm:pt>
    <dgm:pt modelId="{F0C2A6D0-6249-473A-AE7B-0A94777F2005}" type="sibTrans" cxnId="{2719DB9B-43FD-4BEA-93B0-3CB66B526DC8}">
      <dgm:prSet/>
      <dgm:spPr/>
      <dgm:t>
        <a:bodyPr/>
        <a:lstStyle/>
        <a:p>
          <a:endParaRPr lang="en-IN"/>
        </a:p>
      </dgm:t>
    </dgm:pt>
    <dgm:pt modelId="{71391E84-C03E-4F9A-A4D8-24F627B3E7F0}">
      <dgm:prSet phldrT="[Text]"/>
      <dgm:spPr/>
      <dgm:t>
        <a:bodyPr/>
        <a:lstStyle/>
        <a:p>
          <a:r>
            <a:rPr lang="en-IN" b="1" dirty="0"/>
            <a:t>Nov 5 – Closure</a:t>
          </a:r>
          <a:endParaRPr lang="en-IN" dirty="0"/>
        </a:p>
      </dgm:t>
    </dgm:pt>
    <dgm:pt modelId="{64A75721-A7DF-42A8-BAC9-4F875C700F38}" type="parTrans" cxnId="{EC37400E-D68A-4A7D-8833-4955341EE46E}">
      <dgm:prSet/>
      <dgm:spPr/>
      <dgm:t>
        <a:bodyPr/>
        <a:lstStyle/>
        <a:p>
          <a:endParaRPr lang="en-IN"/>
        </a:p>
      </dgm:t>
    </dgm:pt>
    <dgm:pt modelId="{74A4F376-3C19-4BD8-8152-D1671A02F01F}" type="sibTrans" cxnId="{EC37400E-D68A-4A7D-8833-4955341EE46E}">
      <dgm:prSet/>
      <dgm:spPr/>
      <dgm:t>
        <a:bodyPr/>
        <a:lstStyle/>
        <a:p>
          <a:endParaRPr lang="en-IN"/>
        </a:p>
      </dgm:t>
    </dgm:pt>
    <dgm:pt modelId="{3DFE414D-3CFF-4BE8-932D-7109F233AA14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Final fixes, deployment, and handover.</a:t>
          </a:r>
          <a:endParaRPr lang="en-IN" dirty="0"/>
        </a:p>
      </dgm:t>
    </dgm:pt>
    <dgm:pt modelId="{CFC7CB04-15E5-44E8-9844-CD839208F0CF}" type="parTrans" cxnId="{FE0846D3-1E3E-45EE-8DC5-471A28F11420}">
      <dgm:prSet/>
      <dgm:spPr/>
      <dgm:t>
        <a:bodyPr/>
        <a:lstStyle/>
        <a:p>
          <a:endParaRPr lang="en-IN"/>
        </a:p>
      </dgm:t>
    </dgm:pt>
    <dgm:pt modelId="{79E409EA-89D5-45BD-8E3C-28D46FDB7313}" type="sibTrans" cxnId="{FE0846D3-1E3E-45EE-8DC5-471A28F11420}">
      <dgm:prSet/>
      <dgm:spPr/>
      <dgm:t>
        <a:bodyPr/>
        <a:lstStyle/>
        <a:p>
          <a:endParaRPr lang="en-IN"/>
        </a:p>
      </dgm:t>
    </dgm:pt>
    <dgm:pt modelId="{6519B08C-04F4-482A-A3CB-782BFF3A930F}" type="pres">
      <dgm:prSet presAssocID="{E2FEB74E-0CC9-4D7A-B001-76E8534BF11F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A5A73DCC-8714-4B02-97D4-C4A62B3702E0}" type="pres">
      <dgm:prSet presAssocID="{71391E84-C03E-4F9A-A4D8-24F627B3E7F0}" presName="Accent5" presStyleCnt="0"/>
      <dgm:spPr/>
    </dgm:pt>
    <dgm:pt modelId="{6FAA9E8D-38BB-44E1-B5A2-520C7206A0A5}" type="pres">
      <dgm:prSet presAssocID="{71391E84-C03E-4F9A-A4D8-24F627B3E7F0}" presName="Accent" presStyleLbl="node1" presStyleIdx="0" presStyleCnt="5"/>
      <dgm:spPr/>
    </dgm:pt>
    <dgm:pt modelId="{37AE8980-A971-41D8-B89E-E5D0140FF6A0}" type="pres">
      <dgm:prSet presAssocID="{71391E84-C03E-4F9A-A4D8-24F627B3E7F0}" presName="ParentBackground5" presStyleCnt="0"/>
      <dgm:spPr/>
    </dgm:pt>
    <dgm:pt modelId="{94E72875-29C3-4698-87F3-7911829571E6}" type="pres">
      <dgm:prSet presAssocID="{71391E84-C03E-4F9A-A4D8-24F627B3E7F0}" presName="ParentBackground" presStyleLbl="fgAcc1" presStyleIdx="0" presStyleCnt="5"/>
      <dgm:spPr/>
    </dgm:pt>
    <dgm:pt modelId="{C2AD7E66-E3E6-467B-8F23-D036D1AA0B6D}" type="pres">
      <dgm:prSet presAssocID="{71391E84-C03E-4F9A-A4D8-24F627B3E7F0}" presName="Child5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FAFA9BC6-6CDC-44B5-8BE5-A1F8862A6BC1}" type="pres">
      <dgm:prSet presAssocID="{71391E84-C03E-4F9A-A4D8-24F627B3E7F0}" presName="Parent5" presStyleLbl="revTx" presStyleIdx="0" presStyleCnt="5">
        <dgm:presLayoutVars>
          <dgm:chMax val="1"/>
          <dgm:chPref val="1"/>
          <dgm:bulletEnabled val="1"/>
        </dgm:presLayoutVars>
      </dgm:prSet>
      <dgm:spPr/>
    </dgm:pt>
    <dgm:pt modelId="{6DA3C56A-3CAE-41B1-9922-2DD9C0794322}" type="pres">
      <dgm:prSet presAssocID="{27F2B04F-6DDB-46B7-BE34-317BBE67D281}" presName="Accent4" presStyleCnt="0"/>
      <dgm:spPr/>
    </dgm:pt>
    <dgm:pt modelId="{857C0C57-3F2E-42FE-9CAD-8A0DE4ECAEEB}" type="pres">
      <dgm:prSet presAssocID="{27F2B04F-6DDB-46B7-BE34-317BBE67D281}" presName="Accent" presStyleLbl="node1" presStyleIdx="1" presStyleCnt="5"/>
      <dgm:spPr/>
    </dgm:pt>
    <dgm:pt modelId="{30887A8C-456F-4997-963D-AF1EF42AF123}" type="pres">
      <dgm:prSet presAssocID="{27F2B04F-6DDB-46B7-BE34-317BBE67D281}" presName="ParentBackground4" presStyleCnt="0"/>
      <dgm:spPr/>
    </dgm:pt>
    <dgm:pt modelId="{DCC6CD15-5D49-43F5-8F9F-B9F90A49C927}" type="pres">
      <dgm:prSet presAssocID="{27F2B04F-6DDB-46B7-BE34-317BBE67D281}" presName="ParentBackground" presStyleLbl="fgAcc1" presStyleIdx="1" presStyleCnt="5"/>
      <dgm:spPr/>
    </dgm:pt>
    <dgm:pt modelId="{69BBA64A-D78B-46FF-91B0-00E174B45CA4}" type="pres">
      <dgm:prSet presAssocID="{27F2B04F-6DDB-46B7-BE34-317BBE67D281}" presName="Child4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FDB2AFEC-D41B-4E21-92BD-2E05F2784A8C}" type="pres">
      <dgm:prSet presAssocID="{27F2B04F-6DDB-46B7-BE34-317BBE67D281}" presName="Parent4" presStyleLbl="revTx" presStyleIdx="1" presStyleCnt="5">
        <dgm:presLayoutVars>
          <dgm:chMax val="1"/>
          <dgm:chPref val="1"/>
          <dgm:bulletEnabled val="1"/>
        </dgm:presLayoutVars>
      </dgm:prSet>
      <dgm:spPr/>
    </dgm:pt>
    <dgm:pt modelId="{2642FA0C-A0AA-498F-AD79-1C870406D9E4}" type="pres">
      <dgm:prSet presAssocID="{A25B4ABA-9187-4112-AAD0-D29A4E95F8D4}" presName="Accent3" presStyleCnt="0"/>
      <dgm:spPr/>
    </dgm:pt>
    <dgm:pt modelId="{07F90115-32D2-4919-A8D1-946F32D403E6}" type="pres">
      <dgm:prSet presAssocID="{A25B4ABA-9187-4112-AAD0-D29A4E95F8D4}" presName="Accent" presStyleLbl="node1" presStyleIdx="2" presStyleCnt="5"/>
      <dgm:spPr/>
    </dgm:pt>
    <dgm:pt modelId="{A7358E1B-420E-4414-A0AD-13C9E5791A9D}" type="pres">
      <dgm:prSet presAssocID="{A25B4ABA-9187-4112-AAD0-D29A4E95F8D4}" presName="ParentBackground3" presStyleCnt="0"/>
      <dgm:spPr/>
    </dgm:pt>
    <dgm:pt modelId="{7DAA6590-1149-4680-8E48-12B9C6EFBF3D}" type="pres">
      <dgm:prSet presAssocID="{A25B4ABA-9187-4112-AAD0-D29A4E95F8D4}" presName="ParentBackground" presStyleLbl="fgAcc1" presStyleIdx="2" presStyleCnt="5"/>
      <dgm:spPr/>
    </dgm:pt>
    <dgm:pt modelId="{890EF642-BEDA-4DFA-A21B-3EF38452C8D5}" type="pres">
      <dgm:prSet presAssocID="{A25B4ABA-9187-4112-AAD0-D29A4E95F8D4}" presName="Child3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60EAD104-38E0-47B3-9D56-54F03A2B8071}" type="pres">
      <dgm:prSet presAssocID="{A25B4ABA-9187-4112-AAD0-D29A4E95F8D4}" presName="Parent3" presStyleLbl="revTx" presStyleIdx="2" presStyleCnt="5">
        <dgm:presLayoutVars>
          <dgm:chMax val="1"/>
          <dgm:chPref val="1"/>
          <dgm:bulletEnabled val="1"/>
        </dgm:presLayoutVars>
      </dgm:prSet>
      <dgm:spPr/>
    </dgm:pt>
    <dgm:pt modelId="{B725C476-FDD2-4D94-BB47-0972397B0902}" type="pres">
      <dgm:prSet presAssocID="{BDD6EE1B-FEDB-4DF3-87CB-0C81D90FE102}" presName="Accent2" presStyleCnt="0"/>
      <dgm:spPr/>
    </dgm:pt>
    <dgm:pt modelId="{93B4CF0F-3EAB-42E5-BAAE-200F71712844}" type="pres">
      <dgm:prSet presAssocID="{BDD6EE1B-FEDB-4DF3-87CB-0C81D90FE102}" presName="Accent" presStyleLbl="node1" presStyleIdx="3" presStyleCnt="5"/>
      <dgm:spPr/>
    </dgm:pt>
    <dgm:pt modelId="{66B03E95-75F1-455F-A9D6-8B7EE91A1CA9}" type="pres">
      <dgm:prSet presAssocID="{BDD6EE1B-FEDB-4DF3-87CB-0C81D90FE102}" presName="ParentBackground2" presStyleCnt="0"/>
      <dgm:spPr/>
    </dgm:pt>
    <dgm:pt modelId="{43411F90-FBDD-4D66-81E1-C98C283A5327}" type="pres">
      <dgm:prSet presAssocID="{BDD6EE1B-FEDB-4DF3-87CB-0C81D90FE102}" presName="ParentBackground" presStyleLbl="fgAcc1" presStyleIdx="3" presStyleCnt="5"/>
      <dgm:spPr/>
    </dgm:pt>
    <dgm:pt modelId="{4862BDCD-D0C6-4F53-800C-0DDD5A6CE000}" type="pres">
      <dgm:prSet presAssocID="{BDD6EE1B-FEDB-4DF3-87CB-0C81D90FE102}" presName="Child2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3AC5EE1F-533E-46FB-87D8-FD68D1778588}" type="pres">
      <dgm:prSet presAssocID="{BDD6EE1B-FEDB-4DF3-87CB-0C81D90FE102}" presName="Parent2" presStyleLbl="revTx" presStyleIdx="3" presStyleCnt="5">
        <dgm:presLayoutVars>
          <dgm:chMax val="1"/>
          <dgm:chPref val="1"/>
          <dgm:bulletEnabled val="1"/>
        </dgm:presLayoutVars>
      </dgm:prSet>
      <dgm:spPr/>
    </dgm:pt>
    <dgm:pt modelId="{5D79C905-1B9D-4548-B59F-ACC06154B247}" type="pres">
      <dgm:prSet presAssocID="{04E5AC94-0FDA-4886-99D6-F05D262E30A4}" presName="Accent1" presStyleCnt="0"/>
      <dgm:spPr/>
    </dgm:pt>
    <dgm:pt modelId="{BB20CABF-1DE3-4B1C-AE7E-6D2BBE1D28EA}" type="pres">
      <dgm:prSet presAssocID="{04E5AC94-0FDA-4886-99D6-F05D262E30A4}" presName="Accent" presStyleLbl="node1" presStyleIdx="4" presStyleCnt="5"/>
      <dgm:spPr/>
    </dgm:pt>
    <dgm:pt modelId="{658FB638-C65C-45C8-AAF2-FACDD3ACD3D9}" type="pres">
      <dgm:prSet presAssocID="{04E5AC94-0FDA-4886-99D6-F05D262E30A4}" presName="ParentBackground1" presStyleCnt="0"/>
      <dgm:spPr/>
    </dgm:pt>
    <dgm:pt modelId="{C65B8F6C-2456-4F4F-8639-2A31545848DD}" type="pres">
      <dgm:prSet presAssocID="{04E5AC94-0FDA-4886-99D6-F05D262E30A4}" presName="ParentBackground" presStyleLbl="fgAcc1" presStyleIdx="4" presStyleCnt="5"/>
      <dgm:spPr/>
    </dgm:pt>
    <dgm:pt modelId="{F3290DF5-11D3-461B-8362-7D4F96D77611}" type="pres">
      <dgm:prSet presAssocID="{04E5AC94-0FDA-4886-99D6-F05D262E30A4}" presName="Child1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131A0E33-F76C-4513-AF67-EE037E9760C6}" type="pres">
      <dgm:prSet presAssocID="{04E5AC94-0FDA-4886-99D6-F05D262E30A4}" presName="Parent1" presStyleLbl="revTx" presStyleIdx="4" presStyleCnt="5">
        <dgm:presLayoutVars>
          <dgm:chMax val="1"/>
          <dgm:chPref val="1"/>
          <dgm:bulletEnabled val="1"/>
        </dgm:presLayoutVars>
      </dgm:prSet>
      <dgm:spPr/>
    </dgm:pt>
  </dgm:ptLst>
  <dgm:cxnLst>
    <dgm:cxn modelId="{EC37400E-D68A-4A7D-8833-4955341EE46E}" srcId="{E2FEB74E-0CC9-4D7A-B001-76E8534BF11F}" destId="{71391E84-C03E-4F9A-A4D8-24F627B3E7F0}" srcOrd="4" destOrd="0" parTransId="{64A75721-A7DF-42A8-BAC9-4F875C700F38}" sibTransId="{74A4F376-3C19-4BD8-8152-D1671A02F01F}"/>
    <dgm:cxn modelId="{3721DA12-4D11-466D-A622-684F34D21004}" type="presOf" srcId="{3DFE414D-3CFF-4BE8-932D-7109F233AA14}" destId="{C2AD7E66-E3E6-467B-8F23-D036D1AA0B6D}" srcOrd="0" destOrd="0" presId="urn:microsoft.com/office/officeart/2011/layout/CircleProcess"/>
    <dgm:cxn modelId="{8F128E27-769E-420E-BC2A-5465C8E848C5}" type="presOf" srcId="{E2FEB74E-0CC9-4D7A-B001-76E8534BF11F}" destId="{6519B08C-04F4-482A-A3CB-782BFF3A930F}" srcOrd="0" destOrd="0" presId="urn:microsoft.com/office/officeart/2011/layout/CircleProcess"/>
    <dgm:cxn modelId="{6D860B2B-A7CF-4E1C-BE45-2031E8ADAAF0}" srcId="{04E5AC94-0FDA-4886-99D6-F05D262E30A4}" destId="{3E31F83F-B43A-4E82-8F5C-85A52EC2A1E3}" srcOrd="0" destOrd="0" parTransId="{50AD7915-F0CB-4FDD-B7A2-9AF8C7FC4E56}" sibTransId="{21E1E48C-6042-4E15-A9AF-D5F076904F3F}"/>
    <dgm:cxn modelId="{14CD4240-B961-475D-BE3C-120E121C53AF}" type="presOf" srcId="{A25B4ABA-9187-4112-AAD0-D29A4E95F8D4}" destId="{7DAA6590-1149-4680-8E48-12B9C6EFBF3D}" srcOrd="0" destOrd="0" presId="urn:microsoft.com/office/officeart/2011/layout/CircleProcess"/>
    <dgm:cxn modelId="{29667644-9AD4-48B0-BD7D-C3273546F1D7}" srcId="{BDD6EE1B-FEDB-4DF3-87CB-0C81D90FE102}" destId="{569FDA75-B214-4CD9-BC4A-83EC12DFB5EE}" srcOrd="0" destOrd="0" parTransId="{9892FAAC-CC47-469C-A91F-5A7376A472D5}" sibTransId="{B81A9AFE-FC1C-4EC8-9EAD-D4C0B74E845C}"/>
    <dgm:cxn modelId="{7F052A50-BA10-4FBD-AC3F-C6519FC8CB04}" type="presOf" srcId="{3E31F83F-B43A-4E82-8F5C-85A52EC2A1E3}" destId="{F3290DF5-11D3-461B-8362-7D4F96D77611}" srcOrd="0" destOrd="0" presId="urn:microsoft.com/office/officeart/2011/layout/CircleProcess"/>
    <dgm:cxn modelId="{57A5A071-4778-4088-877A-A0621952B93A}" type="presOf" srcId="{71391E84-C03E-4F9A-A4D8-24F627B3E7F0}" destId="{94E72875-29C3-4698-87F3-7911829571E6}" srcOrd="0" destOrd="0" presId="urn:microsoft.com/office/officeart/2011/layout/CircleProcess"/>
    <dgm:cxn modelId="{77FC3A76-39C0-4AC3-AB63-0D4384059B07}" srcId="{E2FEB74E-0CC9-4D7A-B001-76E8534BF11F}" destId="{04E5AC94-0FDA-4886-99D6-F05D262E30A4}" srcOrd="0" destOrd="0" parTransId="{5716E4C4-6C8B-4DC5-A02B-D16CCF151C5A}" sibTransId="{24150532-BF06-4062-84E5-56B657A9F7FE}"/>
    <dgm:cxn modelId="{6D160C7F-7DBD-44AD-960B-B6BEAD5DDC94}" type="presOf" srcId="{4AC0FE2A-1BE8-49EE-9F39-ABB310F56E1F}" destId="{69BBA64A-D78B-46FF-91B0-00E174B45CA4}" srcOrd="0" destOrd="0" presId="urn:microsoft.com/office/officeart/2011/layout/CircleProcess"/>
    <dgm:cxn modelId="{14389989-EB80-4049-A5DE-A0CF65A2D219}" type="presOf" srcId="{04E5AC94-0FDA-4886-99D6-F05D262E30A4}" destId="{C65B8F6C-2456-4F4F-8639-2A31545848DD}" srcOrd="0" destOrd="0" presId="urn:microsoft.com/office/officeart/2011/layout/CircleProcess"/>
    <dgm:cxn modelId="{E557EE8B-B0AF-4F2C-86F0-4D80C09DE4D7}" type="presOf" srcId="{FC33F539-8D36-45D8-B6FB-1B1BC495A688}" destId="{890EF642-BEDA-4DFA-A21B-3EF38452C8D5}" srcOrd="0" destOrd="0" presId="urn:microsoft.com/office/officeart/2011/layout/CircleProcess"/>
    <dgm:cxn modelId="{8AF42192-F541-408F-81B1-3C5592ADCE30}" type="presOf" srcId="{BDD6EE1B-FEDB-4DF3-87CB-0C81D90FE102}" destId="{43411F90-FBDD-4D66-81E1-C98C283A5327}" srcOrd="0" destOrd="0" presId="urn:microsoft.com/office/officeart/2011/layout/CircleProcess"/>
    <dgm:cxn modelId="{2719DB9B-43FD-4BEA-93B0-3CB66B526DC8}" srcId="{27F2B04F-6DDB-46B7-BE34-317BBE67D281}" destId="{4AC0FE2A-1BE8-49EE-9F39-ABB310F56E1F}" srcOrd="0" destOrd="0" parTransId="{DEC6D492-4CB9-488E-9C74-337866192083}" sibTransId="{F0C2A6D0-6249-473A-AE7B-0A94777F2005}"/>
    <dgm:cxn modelId="{1F5F40A3-5F7A-421B-8E37-3203C6666210}" type="presOf" srcId="{71391E84-C03E-4F9A-A4D8-24F627B3E7F0}" destId="{FAFA9BC6-6CDC-44B5-8BE5-A1F8862A6BC1}" srcOrd="1" destOrd="0" presId="urn:microsoft.com/office/officeart/2011/layout/CircleProcess"/>
    <dgm:cxn modelId="{89A222A6-0D70-435A-8E5A-31DCAFD2FE20}" srcId="{E2FEB74E-0CC9-4D7A-B001-76E8534BF11F}" destId="{27F2B04F-6DDB-46B7-BE34-317BBE67D281}" srcOrd="3" destOrd="0" parTransId="{3D165B66-5F29-4D65-90C2-CDE044F121B4}" sibTransId="{02045444-329B-4AB5-97CF-7B63EB59632B}"/>
    <dgm:cxn modelId="{A299DEB0-33BF-4090-BE83-0B4C7522DE04}" type="presOf" srcId="{569FDA75-B214-4CD9-BC4A-83EC12DFB5EE}" destId="{4862BDCD-D0C6-4F53-800C-0DDD5A6CE000}" srcOrd="0" destOrd="0" presId="urn:microsoft.com/office/officeart/2011/layout/CircleProcess"/>
    <dgm:cxn modelId="{111B70B1-9268-44F8-972E-507965C3B459}" srcId="{A25B4ABA-9187-4112-AAD0-D29A4E95F8D4}" destId="{FC33F539-8D36-45D8-B6FB-1B1BC495A688}" srcOrd="0" destOrd="0" parTransId="{ACE5CAED-8353-4559-B8DE-53264FD75E5C}" sibTransId="{19092587-FB1F-41DE-8C73-09E0F54514D8}"/>
    <dgm:cxn modelId="{6C7321B8-B902-482E-A390-CC578C6B710F}" srcId="{E2FEB74E-0CC9-4D7A-B001-76E8534BF11F}" destId="{A25B4ABA-9187-4112-AAD0-D29A4E95F8D4}" srcOrd="2" destOrd="0" parTransId="{453A1A86-2FCA-4A4B-ADCE-AEC535A4B9BA}" sibTransId="{ADEBBAC2-851F-4986-B087-E482B6B46755}"/>
    <dgm:cxn modelId="{B52622B9-C54F-4C6F-865E-ECF55DC0B531}" type="presOf" srcId="{27F2B04F-6DDB-46B7-BE34-317BBE67D281}" destId="{FDB2AFEC-D41B-4E21-92BD-2E05F2784A8C}" srcOrd="1" destOrd="0" presId="urn:microsoft.com/office/officeart/2011/layout/CircleProcess"/>
    <dgm:cxn modelId="{6D0702CC-7556-4A4D-91F4-DD5E68CED990}" type="presOf" srcId="{27F2B04F-6DDB-46B7-BE34-317BBE67D281}" destId="{DCC6CD15-5D49-43F5-8F9F-B9F90A49C927}" srcOrd="0" destOrd="0" presId="urn:microsoft.com/office/officeart/2011/layout/CircleProcess"/>
    <dgm:cxn modelId="{FE0846D3-1E3E-45EE-8DC5-471A28F11420}" srcId="{71391E84-C03E-4F9A-A4D8-24F627B3E7F0}" destId="{3DFE414D-3CFF-4BE8-932D-7109F233AA14}" srcOrd="0" destOrd="0" parTransId="{CFC7CB04-15E5-44E8-9844-CD839208F0CF}" sibTransId="{79E409EA-89D5-45BD-8E3C-28D46FDB7313}"/>
    <dgm:cxn modelId="{E6FCEFD6-036F-48AC-A159-6DFDAD954E42}" srcId="{E2FEB74E-0CC9-4D7A-B001-76E8534BF11F}" destId="{BDD6EE1B-FEDB-4DF3-87CB-0C81D90FE102}" srcOrd="1" destOrd="0" parTransId="{5BA89750-DD02-40CB-868F-F391216E2B6E}" sibTransId="{6E1819DC-B18C-44FD-8AAB-F40D0908F5AF}"/>
    <dgm:cxn modelId="{96091AEA-B941-4449-9BEA-5BDE57EC208D}" type="presOf" srcId="{BDD6EE1B-FEDB-4DF3-87CB-0C81D90FE102}" destId="{3AC5EE1F-533E-46FB-87D8-FD68D1778588}" srcOrd="1" destOrd="0" presId="urn:microsoft.com/office/officeart/2011/layout/CircleProcess"/>
    <dgm:cxn modelId="{0907CEF9-AED2-4DAC-931D-DCDAA9A80D02}" type="presOf" srcId="{A25B4ABA-9187-4112-AAD0-D29A4E95F8D4}" destId="{60EAD104-38E0-47B3-9D56-54F03A2B8071}" srcOrd="1" destOrd="0" presId="urn:microsoft.com/office/officeart/2011/layout/CircleProcess"/>
    <dgm:cxn modelId="{1363CAFA-7338-43A1-8CC3-32125E29679D}" type="presOf" srcId="{04E5AC94-0FDA-4886-99D6-F05D262E30A4}" destId="{131A0E33-F76C-4513-AF67-EE037E9760C6}" srcOrd="1" destOrd="0" presId="urn:microsoft.com/office/officeart/2011/layout/CircleProcess"/>
    <dgm:cxn modelId="{7D773B51-43C8-4F45-BF3A-F41B948894C5}" type="presParOf" srcId="{6519B08C-04F4-482A-A3CB-782BFF3A930F}" destId="{A5A73DCC-8714-4B02-97D4-C4A62B3702E0}" srcOrd="0" destOrd="0" presId="urn:microsoft.com/office/officeart/2011/layout/CircleProcess"/>
    <dgm:cxn modelId="{07084522-26C3-4E3D-9F9E-23F2FC53B9D3}" type="presParOf" srcId="{A5A73DCC-8714-4B02-97D4-C4A62B3702E0}" destId="{6FAA9E8D-38BB-44E1-B5A2-520C7206A0A5}" srcOrd="0" destOrd="0" presId="urn:microsoft.com/office/officeart/2011/layout/CircleProcess"/>
    <dgm:cxn modelId="{3E900A8A-3A4E-4C4A-A2AC-2DEC060854BB}" type="presParOf" srcId="{6519B08C-04F4-482A-A3CB-782BFF3A930F}" destId="{37AE8980-A971-41D8-B89E-E5D0140FF6A0}" srcOrd="1" destOrd="0" presId="urn:microsoft.com/office/officeart/2011/layout/CircleProcess"/>
    <dgm:cxn modelId="{F72BF46F-ABE7-4CB7-BD52-FC12BADEEBF9}" type="presParOf" srcId="{37AE8980-A971-41D8-B89E-E5D0140FF6A0}" destId="{94E72875-29C3-4698-87F3-7911829571E6}" srcOrd="0" destOrd="0" presId="urn:microsoft.com/office/officeart/2011/layout/CircleProcess"/>
    <dgm:cxn modelId="{9E5A8505-084F-464F-B07A-01C852C82124}" type="presParOf" srcId="{6519B08C-04F4-482A-A3CB-782BFF3A930F}" destId="{C2AD7E66-E3E6-467B-8F23-D036D1AA0B6D}" srcOrd="2" destOrd="0" presId="urn:microsoft.com/office/officeart/2011/layout/CircleProcess"/>
    <dgm:cxn modelId="{3BF15D32-B934-46DC-B433-3F4A867BBF05}" type="presParOf" srcId="{6519B08C-04F4-482A-A3CB-782BFF3A930F}" destId="{FAFA9BC6-6CDC-44B5-8BE5-A1F8862A6BC1}" srcOrd="3" destOrd="0" presId="urn:microsoft.com/office/officeart/2011/layout/CircleProcess"/>
    <dgm:cxn modelId="{BDDC0922-45E4-4F0D-A33D-94C062947855}" type="presParOf" srcId="{6519B08C-04F4-482A-A3CB-782BFF3A930F}" destId="{6DA3C56A-3CAE-41B1-9922-2DD9C0794322}" srcOrd="4" destOrd="0" presId="urn:microsoft.com/office/officeart/2011/layout/CircleProcess"/>
    <dgm:cxn modelId="{F9FABAEB-1EBB-47BB-93D6-F0E12139909F}" type="presParOf" srcId="{6DA3C56A-3CAE-41B1-9922-2DD9C0794322}" destId="{857C0C57-3F2E-42FE-9CAD-8A0DE4ECAEEB}" srcOrd="0" destOrd="0" presId="urn:microsoft.com/office/officeart/2011/layout/CircleProcess"/>
    <dgm:cxn modelId="{509246D7-1F5B-4D48-969B-71F494CDEA9A}" type="presParOf" srcId="{6519B08C-04F4-482A-A3CB-782BFF3A930F}" destId="{30887A8C-456F-4997-963D-AF1EF42AF123}" srcOrd="5" destOrd="0" presId="urn:microsoft.com/office/officeart/2011/layout/CircleProcess"/>
    <dgm:cxn modelId="{2C35A8FB-B077-4732-8C12-5D0C31E7A32F}" type="presParOf" srcId="{30887A8C-456F-4997-963D-AF1EF42AF123}" destId="{DCC6CD15-5D49-43F5-8F9F-B9F90A49C927}" srcOrd="0" destOrd="0" presId="urn:microsoft.com/office/officeart/2011/layout/CircleProcess"/>
    <dgm:cxn modelId="{E5C24E9A-40FC-4546-9CC5-76172A705977}" type="presParOf" srcId="{6519B08C-04F4-482A-A3CB-782BFF3A930F}" destId="{69BBA64A-D78B-46FF-91B0-00E174B45CA4}" srcOrd="6" destOrd="0" presId="urn:microsoft.com/office/officeart/2011/layout/CircleProcess"/>
    <dgm:cxn modelId="{E0A7D6BA-88A3-4121-868A-AD8D5CD759F7}" type="presParOf" srcId="{6519B08C-04F4-482A-A3CB-782BFF3A930F}" destId="{FDB2AFEC-D41B-4E21-92BD-2E05F2784A8C}" srcOrd="7" destOrd="0" presId="urn:microsoft.com/office/officeart/2011/layout/CircleProcess"/>
    <dgm:cxn modelId="{6C87FE09-7930-4933-A7CD-0A4DD0A126C4}" type="presParOf" srcId="{6519B08C-04F4-482A-A3CB-782BFF3A930F}" destId="{2642FA0C-A0AA-498F-AD79-1C870406D9E4}" srcOrd="8" destOrd="0" presId="urn:microsoft.com/office/officeart/2011/layout/CircleProcess"/>
    <dgm:cxn modelId="{84A2CBB3-DEAE-4BB2-ACE5-86FA5114E27A}" type="presParOf" srcId="{2642FA0C-A0AA-498F-AD79-1C870406D9E4}" destId="{07F90115-32D2-4919-A8D1-946F32D403E6}" srcOrd="0" destOrd="0" presId="urn:microsoft.com/office/officeart/2011/layout/CircleProcess"/>
    <dgm:cxn modelId="{4B081A3A-034A-4FB5-B0D3-2EED02045D5D}" type="presParOf" srcId="{6519B08C-04F4-482A-A3CB-782BFF3A930F}" destId="{A7358E1B-420E-4414-A0AD-13C9E5791A9D}" srcOrd="9" destOrd="0" presId="urn:microsoft.com/office/officeart/2011/layout/CircleProcess"/>
    <dgm:cxn modelId="{57271AB9-96F2-4087-B3B7-6FF61E91F173}" type="presParOf" srcId="{A7358E1B-420E-4414-A0AD-13C9E5791A9D}" destId="{7DAA6590-1149-4680-8E48-12B9C6EFBF3D}" srcOrd="0" destOrd="0" presId="urn:microsoft.com/office/officeart/2011/layout/CircleProcess"/>
    <dgm:cxn modelId="{CFA61D11-F626-4E2C-8C02-4615DCBAF67D}" type="presParOf" srcId="{6519B08C-04F4-482A-A3CB-782BFF3A930F}" destId="{890EF642-BEDA-4DFA-A21B-3EF38452C8D5}" srcOrd="10" destOrd="0" presId="urn:microsoft.com/office/officeart/2011/layout/CircleProcess"/>
    <dgm:cxn modelId="{99EF48E8-ECB8-4B33-A995-E4245E4E7CB8}" type="presParOf" srcId="{6519B08C-04F4-482A-A3CB-782BFF3A930F}" destId="{60EAD104-38E0-47B3-9D56-54F03A2B8071}" srcOrd="11" destOrd="0" presId="urn:microsoft.com/office/officeart/2011/layout/CircleProcess"/>
    <dgm:cxn modelId="{D94E4395-BDF0-4A3A-974A-525D654E3C9C}" type="presParOf" srcId="{6519B08C-04F4-482A-A3CB-782BFF3A930F}" destId="{B725C476-FDD2-4D94-BB47-0972397B0902}" srcOrd="12" destOrd="0" presId="urn:microsoft.com/office/officeart/2011/layout/CircleProcess"/>
    <dgm:cxn modelId="{7A41F994-884B-4AF4-99AA-B7C8166E8884}" type="presParOf" srcId="{B725C476-FDD2-4D94-BB47-0972397B0902}" destId="{93B4CF0F-3EAB-42E5-BAAE-200F71712844}" srcOrd="0" destOrd="0" presId="urn:microsoft.com/office/officeart/2011/layout/CircleProcess"/>
    <dgm:cxn modelId="{DD20E4C9-BB81-4C2E-AF7A-01F148219754}" type="presParOf" srcId="{6519B08C-04F4-482A-A3CB-782BFF3A930F}" destId="{66B03E95-75F1-455F-A9D6-8B7EE91A1CA9}" srcOrd="13" destOrd="0" presId="urn:microsoft.com/office/officeart/2011/layout/CircleProcess"/>
    <dgm:cxn modelId="{F6629718-03D3-4B5E-9A46-3F167018093B}" type="presParOf" srcId="{66B03E95-75F1-455F-A9D6-8B7EE91A1CA9}" destId="{43411F90-FBDD-4D66-81E1-C98C283A5327}" srcOrd="0" destOrd="0" presId="urn:microsoft.com/office/officeart/2011/layout/CircleProcess"/>
    <dgm:cxn modelId="{94C400D9-554A-4E49-AB90-F04B2D04B98D}" type="presParOf" srcId="{6519B08C-04F4-482A-A3CB-782BFF3A930F}" destId="{4862BDCD-D0C6-4F53-800C-0DDD5A6CE000}" srcOrd="14" destOrd="0" presId="urn:microsoft.com/office/officeart/2011/layout/CircleProcess"/>
    <dgm:cxn modelId="{C8A7DE66-E2ED-4EFD-80CA-601B01103EC7}" type="presParOf" srcId="{6519B08C-04F4-482A-A3CB-782BFF3A930F}" destId="{3AC5EE1F-533E-46FB-87D8-FD68D1778588}" srcOrd="15" destOrd="0" presId="urn:microsoft.com/office/officeart/2011/layout/CircleProcess"/>
    <dgm:cxn modelId="{50429E72-F278-4407-B1AE-77C2B6EFF19C}" type="presParOf" srcId="{6519B08C-04F4-482A-A3CB-782BFF3A930F}" destId="{5D79C905-1B9D-4548-B59F-ACC06154B247}" srcOrd="16" destOrd="0" presId="urn:microsoft.com/office/officeart/2011/layout/CircleProcess"/>
    <dgm:cxn modelId="{5B96831C-48F6-490D-A2BD-89588C27EE8F}" type="presParOf" srcId="{5D79C905-1B9D-4548-B59F-ACC06154B247}" destId="{BB20CABF-1DE3-4B1C-AE7E-6D2BBE1D28EA}" srcOrd="0" destOrd="0" presId="urn:microsoft.com/office/officeart/2011/layout/CircleProcess"/>
    <dgm:cxn modelId="{82E9BEAE-8410-47C0-A44B-8FCF174B7459}" type="presParOf" srcId="{6519B08C-04F4-482A-A3CB-782BFF3A930F}" destId="{658FB638-C65C-45C8-AAF2-FACDD3ACD3D9}" srcOrd="17" destOrd="0" presId="urn:microsoft.com/office/officeart/2011/layout/CircleProcess"/>
    <dgm:cxn modelId="{C80E7CDA-6E9D-498B-821C-E4373B163E35}" type="presParOf" srcId="{658FB638-C65C-45C8-AAF2-FACDD3ACD3D9}" destId="{C65B8F6C-2456-4F4F-8639-2A31545848DD}" srcOrd="0" destOrd="0" presId="urn:microsoft.com/office/officeart/2011/layout/CircleProcess"/>
    <dgm:cxn modelId="{6D044FF8-1AE9-4B74-A699-6A5474FBF69B}" type="presParOf" srcId="{6519B08C-04F4-482A-A3CB-782BFF3A930F}" destId="{F3290DF5-11D3-461B-8362-7D4F96D77611}" srcOrd="18" destOrd="0" presId="urn:microsoft.com/office/officeart/2011/layout/CircleProcess"/>
    <dgm:cxn modelId="{D2C5F533-7E23-461A-9144-9A554FF38407}" type="presParOf" srcId="{6519B08C-04F4-482A-A3CB-782BFF3A930F}" destId="{131A0E33-F76C-4513-AF67-EE037E9760C6}" srcOrd="19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AA9E8D-38BB-44E1-B5A2-520C7206A0A5}">
      <dsp:nvSpPr>
        <dsp:cNvPr id="0" name=""/>
        <dsp:cNvSpPr/>
      </dsp:nvSpPr>
      <dsp:spPr>
        <a:xfrm>
          <a:off x="8997931" y="1158708"/>
          <a:ext cx="2045597" cy="204593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E72875-29C3-4698-87F3-7911829571E6}">
      <dsp:nvSpPr>
        <dsp:cNvPr id="0" name=""/>
        <dsp:cNvSpPr/>
      </dsp:nvSpPr>
      <dsp:spPr>
        <a:xfrm>
          <a:off x="9065428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Nov 5 – Closure</a:t>
          </a:r>
          <a:endParaRPr lang="en-IN" sz="2100" kern="1200" dirty="0"/>
        </a:p>
      </dsp:txBody>
      <dsp:txXfrm>
        <a:off x="9338683" y="1499757"/>
        <a:ext cx="1364094" cy="1363834"/>
      </dsp:txXfrm>
    </dsp:sp>
    <dsp:sp modelId="{C2AD7E66-E3E6-467B-8F23-D036D1AA0B6D}">
      <dsp:nvSpPr>
        <dsp:cNvPr id="0" name=""/>
        <dsp:cNvSpPr/>
      </dsp:nvSpPr>
      <dsp:spPr>
        <a:xfrm>
          <a:off x="9065428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 dirty="0"/>
            <a:t>Final fixes, deployment, and handover.</a:t>
          </a:r>
          <a:endParaRPr lang="en-IN" sz="1600" kern="1200" dirty="0"/>
        </a:p>
      </dsp:txBody>
      <dsp:txXfrm>
        <a:off x="9065428" y="3242335"/>
        <a:ext cx="1909514" cy="1121511"/>
      </dsp:txXfrm>
    </dsp:sp>
    <dsp:sp modelId="{857C0C57-3F2E-42FE-9CAD-8A0DE4ECAEEB}">
      <dsp:nvSpPr>
        <dsp:cNvPr id="0" name=""/>
        <dsp:cNvSpPr/>
      </dsp:nvSpPr>
      <dsp:spPr>
        <a:xfrm rot="2700000">
          <a:off x="6882778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2794580"/>
            <a:satOff val="-2409"/>
            <a:lumOff val="3187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C6CD15-5D49-43F5-8F9F-B9F90A49C927}">
      <dsp:nvSpPr>
        <dsp:cNvPr id="0" name=""/>
        <dsp:cNvSpPr/>
      </dsp:nvSpPr>
      <dsp:spPr>
        <a:xfrm>
          <a:off x="6952334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2794580"/>
              <a:satOff val="-2409"/>
              <a:lumOff val="3187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Nov 3 – Control</a:t>
          </a:r>
          <a:endParaRPr lang="en-IN" sz="2100" kern="1200" dirty="0"/>
        </a:p>
      </dsp:txBody>
      <dsp:txXfrm>
        <a:off x="7224500" y="1499757"/>
        <a:ext cx="1364094" cy="1363834"/>
      </dsp:txXfrm>
    </dsp:sp>
    <dsp:sp modelId="{69BBA64A-D78B-46FF-91B0-00E174B45CA4}">
      <dsp:nvSpPr>
        <dsp:cNvPr id="0" name=""/>
        <dsp:cNvSpPr/>
      </dsp:nvSpPr>
      <dsp:spPr>
        <a:xfrm>
          <a:off x="6952334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kern="1200" dirty="0"/>
            <a:t>Testing and quality assurance.</a:t>
          </a:r>
        </a:p>
      </dsp:txBody>
      <dsp:txXfrm>
        <a:off x="6952334" y="3242335"/>
        <a:ext cx="1909514" cy="1121511"/>
      </dsp:txXfrm>
    </dsp:sp>
    <dsp:sp modelId="{07F90115-32D2-4919-A8D1-946F32D403E6}">
      <dsp:nvSpPr>
        <dsp:cNvPr id="0" name=""/>
        <dsp:cNvSpPr/>
      </dsp:nvSpPr>
      <dsp:spPr>
        <a:xfrm rot="2700000">
          <a:off x="4769684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5589159"/>
            <a:satOff val="-4817"/>
            <a:lumOff val="6373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AA6590-1149-4680-8E48-12B9C6EFBF3D}">
      <dsp:nvSpPr>
        <dsp:cNvPr id="0" name=""/>
        <dsp:cNvSpPr/>
      </dsp:nvSpPr>
      <dsp:spPr>
        <a:xfrm>
          <a:off x="4838151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5589159"/>
              <a:satOff val="-4817"/>
              <a:lumOff val="6373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Oct 27 - Execution</a:t>
          </a:r>
          <a:endParaRPr lang="en-IN" sz="2100" kern="1200" dirty="0"/>
        </a:p>
      </dsp:txBody>
      <dsp:txXfrm>
        <a:off x="5110317" y="1499757"/>
        <a:ext cx="1364094" cy="1363834"/>
      </dsp:txXfrm>
    </dsp:sp>
    <dsp:sp modelId="{890EF642-BEDA-4DFA-A21B-3EF38452C8D5}">
      <dsp:nvSpPr>
        <dsp:cNvPr id="0" name=""/>
        <dsp:cNvSpPr/>
      </dsp:nvSpPr>
      <dsp:spPr>
        <a:xfrm>
          <a:off x="4838151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Develop core features and integrate services.</a:t>
          </a:r>
          <a:endParaRPr lang="en-IN" sz="1600" kern="1200" dirty="0"/>
        </a:p>
      </dsp:txBody>
      <dsp:txXfrm>
        <a:off x="4838151" y="3242335"/>
        <a:ext cx="1909514" cy="1121511"/>
      </dsp:txXfrm>
    </dsp:sp>
    <dsp:sp modelId="{93B4CF0F-3EAB-42E5-BAAE-200F71712844}">
      <dsp:nvSpPr>
        <dsp:cNvPr id="0" name=""/>
        <dsp:cNvSpPr/>
      </dsp:nvSpPr>
      <dsp:spPr>
        <a:xfrm rot="2700000">
          <a:off x="2655501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8383739"/>
            <a:satOff val="-7226"/>
            <a:lumOff val="956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411F90-FBDD-4D66-81E1-C98C283A5327}">
      <dsp:nvSpPr>
        <dsp:cNvPr id="0" name=""/>
        <dsp:cNvSpPr/>
      </dsp:nvSpPr>
      <dsp:spPr>
        <a:xfrm>
          <a:off x="2723968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8383739"/>
              <a:satOff val="-7226"/>
              <a:lumOff val="956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/>
            <a:t>Oct 26 - Planning</a:t>
          </a:r>
          <a:endParaRPr lang="en-IN" sz="2100" kern="1200" dirty="0"/>
        </a:p>
      </dsp:txBody>
      <dsp:txXfrm>
        <a:off x="2997222" y="1499757"/>
        <a:ext cx="1364094" cy="1363834"/>
      </dsp:txXfrm>
    </dsp:sp>
    <dsp:sp modelId="{4862BDCD-D0C6-4F53-800C-0DDD5A6CE000}">
      <dsp:nvSpPr>
        <dsp:cNvPr id="0" name=""/>
        <dsp:cNvSpPr/>
      </dsp:nvSpPr>
      <dsp:spPr>
        <a:xfrm>
          <a:off x="2723968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 dirty="0"/>
            <a:t>Set project scope, roles, and resources.</a:t>
          </a:r>
          <a:endParaRPr lang="en-IN" sz="1600" kern="1200" dirty="0"/>
        </a:p>
      </dsp:txBody>
      <dsp:txXfrm>
        <a:off x="2723968" y="3242335"/>
        <a:ext cx="1909514" cy="1121511"/>
      </dsp:txXfrm>
    </dsp:sp>
    <dsp:sp modelId="{BB20CABF-1DE3-4B1C-AE7E-6D2BBE1D28EA}">
      <dsp:nvSpPr>
        <dsp:cNvPr id="0" name=""/>
        <dsp:cNvSpPr/>
      </dsp:nvSpPr>
      <dsp:spPr>
        <a:xfrm rot="2700000">
          <a:off x="541318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11178319"/>
            <a:satOff val="-9634"/>
            <a:lumOff val="12746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5B8F6C-2456-4F4F-8639-2A31545848DD}">
      <dsp:nvSpPr>
        <dsp:cNvPr id="0" name=""/>
        <dsp:cNvSpPr/>
      </dsp:nvSpPr>
      <dsp:spPr>
        <a:xfrm>
          <a:off x="609785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11178319"/>
              <a:satOff val="-9634"/>
              <a:lumOff val="12746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/>
            <a:t>Oct 24 - Initiation</a:t>
          </a:r>
          <a:endParaRPr lang="en-IN" sz="2100" kern="1200" dirty="0"/>
        </a:p>
      </dsp:txBody>
      <dsp:txXfrm>
        <a:off x="883039" y="1499757"/>
        <a:ext cx="1364094" cy="1363834"/>
      </dsp:txXfrm>
    </dsp:sp>
    <dsp:sp modelId="{F3290DF5-11D3-461B-8362-7D4F96D77611}">
      <dsp:nvSpPr>
        <dsp:cNvPr id="0" name=""/>
        <dsp:cNvSpPr/>
      </dsp:nvSpPr>
      <dsp:spPr>
        <a:xfrm>
          <a:off x="609785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/>
            <a:t>Project kickoff and requirements gathering.</a:t>
          </a:r>
          <a:endParaRPr lang="en-IN" sz="1600" kern="1200" dirty="0"/>
        </a:p>
      </dsp:txBody>
      <dsp:txXfrm>
        <a:off x="609785" y="3242335"/>
        <a:ext cx="1909514" cy="11215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11/6/2024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11/6/2024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93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3" y="285750"/>
            <a:ext cx="12190413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524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48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942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46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569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7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4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62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341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848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11/6/2024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24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7/06/relationships/model3d" Target="../media/model3d3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17/06/relationships/model3d" Target="../media/model3d2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07345" y="-5283968"/>
            <a:ext cx="11783045" cy="3480049"/>
          </a:xfrm>
        </p:spPr>
        <p:txBody>
          <a:bodyPr>
            <a:normAutofit/>
          </a:bodyPr>
          <a:lstStyle/>
          <a:p>
            <a:pPr algn="ctr"/>
            <a:r>
              <a:rPr lang="en-US" sz="8800" dirty="0">
                <a:latin typeface="Berlin Sans FB Demi" panose="020E0802020502020306" pitchFamily="34" charset="0"/>
                <a:cs typeface="Aharoni" panose="02010803020104030203" pitchFamily="2" charset="-79"/>
              </a:rPr>
              <a:t>Project Demo</a:t>
            </a:r>
            <a:br>
              <a:rPr lang="en-US" sz="8800" dirty="0">
                <a:latin typeface="Berlin Sans FB Demi" panose="020E0802020502020306" pitchFamily="34" charset="0"/>
                <a:cs typeface="Aharoni" panose="02010803020104030203" pitchFamily="2" charset="-79"/>
              </a:rPr>
            </a:br>
            <a:r>
              <a:rPr lang="en-US" sz="8800" dirty="0">
                <a:solidFill>
                  <a:srgbClr val="25A3EA"/>
                </a:solidFill>
                <a:latin typeface="Berlin Sans FB Demi" panose="020E0802020502020306" pitchFamily="34" charset="0"/>
                <a:cs typeface="Aharoni" panose="02010803020104030203" pitchFamily="2" charset="-79"/>
              </a:rPr>
              <a:t>Smart-fin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15230098"/>
                  </p:ext>
                </p:extLst>
              </p:nvPr>
            </p:nvGraphicFramePr>
            <p:xfrm rot="21107022">
              <a:off x="-4635988" y="-6158217"/>
              <a:ext cx="6379229" cy="5865082"/>
            </p:xfrm>
            <a:graphic>
              <a:graphicData uri="http://schemas.microsoft.com/office/drawing/2017/model3d">
                <am3d:model3d r:embed="rId2">
                  <am3d:spPr>
                    <a:xfrm rot="21107022">
                      <a:off x="0" y="0"/>
                      <a:ext cx="6379229" cy="5865082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166971" ay="568355" az="-1038916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616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107022">
                <a:off x="-4635988" y="-6158217"/>
                <a:ext cx="6379229" cy="5865082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7DB764A1-3A2C-306E-9C8C-658099EFD375}"/>
              </a:ext>
            </a:extLst>
          </p:cNvPr>
          <p:cNvSpPr txBox="1"/>
          <p:nvPr/>
        </p:nvSpPr>
        <p:spPr>
          <a:xfrm>
            <a:off x="11350996" y="7245424"/>
            <a:ext cx="25293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Date : 07/11/24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E79DA0-E3F3-E67F-550A-27F375E2AF4D}"/>
              </a:ext>
            </a:extLst>
          </p:cNvPr>
          <p:cNvSpPr txBox="1"/>
          <p:nvPr/>
        </p:nvSpPr>
        <p:spPr>
          <a:xfrm>
            <a:off x="7894612" y="8685584"/>
            <a:ext cx="56337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erlin Sans FB Demi" panose="020E0802020502020306" pitchFamily="34" charset="0"/>
              </a:rPr>
              <a:t>Organizational Income and Expense Tracking System</a:t>
            </a:r>
            <a:endParaRPr lang="en-IN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Happy Face">
                <a:extLst>
                  <a:ext uri="{FF2B5EF4-FFF2-40B4-BE49-F238E27FC236}">
                    <a16:creationId xmlns:a16="http://schemas.microsoft.com/office/drawing/2014/main" id="{95D47F1B-DAB3-CB73-55BE-DC42759BF9E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8392741"/>
                  </p:ext>
                </p:extLst>
              </p:nvPr>
            </p:nvGraphicFramePr>
            <p:xfrm>
              <a:off x="-3467124" y="-5679634"/>
              <a:ext cx="19430849" cy="1956939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430849" cy="19569393"/>
                    </a:xfrm>
                    <a:prstGeom prst="rect">
                      <a:avLst/>
                    </a:prstGeom>
                  </am3d:spPr>
                  <am3d:camera>
                    <am3d:pos x="0" y="0" z="811544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35753" d="1000000"/>
                    <am3d:preTrans dx="285" dy="0" dz="997314"/>
                    <am3d:scale>
                      <am3d:sx n="1000000" d="1000000"/>
                      <am3d:sy n="1000000" d="1000000"/>
                      <am3d:sz n="1000000" d="1000000"/>
                    </am3d:scale>
                    <am3d:rot ax="-8074638" ay="27919" az="283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54673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Happy Face">
                <a:extLst>
                  <a:ext uri="{FF2B5EF4-FFF2-40B4-BE49-F238E27FC236}">
                    <a16:creationId xmlns:a16="http://schemas.microsoft.com/office/drawing/2014/main" id="{95D47F1B-DAB3-CB73-55BE-DC42759BF9E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467124" y="-5679634"/>
                <a:ext cx="19430849" cy="19569393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Challenges and Solutions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5029193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IN" b="1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Challenges: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State Management: </a:t>
            </a:r>
            <a:r>
              <a:rPr lang="en-US" dirty="0">
                <a:solidFill>
                  <a:schemeClr val="tx2"/>
                </a:solidFill>
              </a:rPr>
              <a:t>Handling complex project and employee data states across microservices.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Employee Allocation: </a:t>
            </a:r>
            <a:r>
              <a:rPr lang="en-US" dirty="0">
                <a:solidFill>
                  <a:schemeClr val="tx2"/>
                </a:solidFill>
              </a:rPr>
              <a:t>Ensuring accurate and efficient employee assignment to projects, considering budget and role restrictions.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Solutions: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Implemented a </a:t>
            </a:r>
            <a:r>
              <a:rPr lang="en-US" b="1" dirty="0">
                <a:solidFill>
                  <a:schemeClr val="tx2"/>
                </a:solidFill>
              </a:rPr>
              <a:t>state management </a:t>
            </a:r>
            <a:r>
              <a:rPr lang="en-US" dirty="0">
                <a:solidFill>
                  <a:schemeClr val="tx2"/>
                </a:solidFill>
              </a:rPr>
              <a:t>solution in the frontend for smooth data flow.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Developed a role-based allocation module, making employee assignment flexible and budget-compliant.</a:t>
            </a:r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6261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Happy Face">
                <a:extLst>
                  <a:ext uri="{FF2B5EF4-FFF2-40B4-BE49-F238E27FC236}">
                    <a16:creationId xmlns:a16="http://schemas.microsoft.com/office/drawing/2014/main" id="{A692786C-B4B0-3ED0-2D8C-164A8D50F3C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11824609"/>
                  </p:ext>
                </p:extLst>
              </p:nvPr>
            </p:nvGraphicFramePr>
            <p:xfrm>
              <a:off x="-3467124" y="-5679634"/>
              <a:ext cx="19430849" cy="1956939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430849" cy="19569393"/>
                    </a:xfrm>
                    <a:prstGeom prst="rect">
                      <a:avLst/>
                    </a:prstGeom>
                  </am3d:spPr>
                  <am3d:camera>
                    <am3d:pos x="0" y="0" z="811544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35753" d="1000000"/>
                    <am3d:preTrans dx="285" dy="0" dz="997314"/>
                    <am3d:scale>
                      <am3d:sx n="1000000" d="1000000"/>
                      <am3d:sy n="1000000" d="1000000"/>
                      <am3d:sz n="1000000" d="1000000"/>
                    </am3d:scale>
                    <am3d:rot ax="-8074638" ay="27919" az="283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54673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Happy Face">
                <a:extLst>
                  <a:ext uri="{FF2B5EF4-FFF2-40B4-BE49-F238E27FC236}">
                    <a16:creationId xmlns:a16="http://schemas.microsoft.com/office/drawing/2014/main" id="{A692786C-B4B0-3ED0-2D8C-164A8D50F3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467124" y="-5679634"/>
                <a:ext cx="19430849" cy="19569393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Future Enhancements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455252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Messaging &amp; Notification Service Integration: </a:t>
            </a:r>
            <a:r>
              <a:rPr lang="en-US" dirty="0">
                <a:solidFill>
                  <a:schemeClr val="tx2"/>
                </a:solidFill>
              </a:rPr>
              <a:t>Real-time updates for budget thresholds, significant expenses, and attendance alerts.</a:t>
            </a:r>
            <a:endParaRPr lang="en-IN" dirty="0">
              <a:solidFill>
                <a:schemeClr val="tx2"/>
              </a:solidFill>
            </a:endParaRPr>
          </a:p>
          <a:p>
            <a:r>
              <a:rPr lang="en-US" b="1" dirty="0">
                <a:solidFill>
                  <a:schemeClr val="tx2"/>
                </a:solidFill>
              </a:rPr>
              <a:t>Payment Gateway Integration: </a:t>
            </a:r>
            <a:r>
              <a:rPr lang="en-US" dirty="0">
                <a:solidFill>
                  <a:schemeClr val="tx2"/>
                </a:solidFill>
              </a:rPr>
              <a:t>Facilitate secure payment processing for employee reimbursements and client payments.</a:t>
            </a:r>
          </a:p>
          <a:p>
            <a:r>
              <a:rPr lang="en-US" b="1" dirty="0">
                <a:solidFill>
                  <a:schemeClr val="tx2"/>
                </a:solidFill>
              </a:rPr>
              <a:t>Currency Conversion Integration:</a:t>
            </a:r>
            <a:r>
              <a:rPr lang="en-US" dirty="0">
                <a:solidFill>
                  <a:schemeClr val="tx2"/>
                </a:solidFill>
              </a:rPr>
              <a:t> Provide accurate currency conversions for international transactions.</a:t>
            </a:r>
          </a:p>
          <a:p>
            <a:r>
              <a:rPr lang="en-US" b="1" dirty="0">
                <a:solidFill>
                  <a:schemeClr val="tx2"/>
                </a:solidFill>
              </a:rPr>
              <a:t>AI Integration for Employee Performance Analysis:</a:t>
            </a:r>
            <a:r>
              <a:rPr lang="en-US" dirty="0">
                <a:solidFill>
                  <a:schemeClr val="tx2"/>
                </a:solidFill>
              </a:rPr>
              <a:t> Use AI to evaluate employee performance metrics, providing insights for project success and workforce development.</a:t>
            </a:r>
          </a:p>
        </p:txBody>
      </p:sp>
    </p:spTree>
    <p:extLst>
      <p:ext uri="{BB962C8B-B14F-4D97-AF65-F5344CB8AC3E}">
        <p14:creationId xmlns:p14="http://schemas.microsoft.com/office/powerpoint/2010/main" val="19083945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683905" y="2766219"/>
            <a:ext cx="6821014" cy="1325562"/>
          </a:xfrm>
        </p:spPr>
        <p:txBody>
          <a:bodyPr>
            <a:normAutofit/>
          </a:bodyPr>
          <a:lstStyle/>
          <a:p>
            <a:r>
              <a:rPr lang="en-US" sz="8800" b="1" dirty="0"/>
              <a:t>THANK you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Happy Face">
                <a:extLst>
                  <a:ext uri="{FF2B5EF4-FFF2-40B4-BE49-F238E27FC236}">
                    <a16:creationId xmlns:a16="http://schemas.microsoft.com/office/drawing/2014/main" id="{4549E9E8-3013-4BFB-5D4F-9FDACCFF3E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09993073"/>
                  </p:ext>
                </p:extLst>
              </p:nvPr>
            </p:nvGraphicFramePr>
            <p:xfrm>
              <a:off x="7355514" y="2883751"/>
              <a:ext cx="1005673" cy="102464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005673" cy="1024648"/>
                    </a:xfrm>
                    <a:prstGeom prst="rect">
                      <a:avLst/>
                    </a:prstGeom>
                  </am3d:spPr>
                  <am3d:camera>
                    <am3d:pos x="0" y="0" z="811544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35753" d="1000000"/>
                    <am3d:preTrans dx="285" dy="0" dz="99731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707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Happy Face">
                <a:extLst>
                  <a:ext uri="{FF2B5EF4-FFF2-40B4-BE49-F238E27FC236}">
                    <a16:creationId xmlns:a16="http://schemas.microsoft.com/office/drawing/2014/main" id="{4549E9E8-3013-4BFB-5D4F-9FDACCFF3E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55514" y="2883751"/>
                <a:ext cx="1005673" cy="102464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28011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2135473">
              <a:off x="274298" y="174596"/>
              <a:ext cx="6267101" cy="6508806"/>
            </p:xfrm>
            <a:graphic>
              <a:graphicData uri="http://schemas.microsoft.com/office/drawing/2017/model3d">
                <am3d:model3d r:embed="rId2">
                  <am3d:spPr>
                    <a:xfrm rot="2135473">
                      <a:off x="0" y="0"/>
                      <a:ext cx="6267101" cy="6508806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6164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35473">
                <a:off x="274298" y="174596"/>
                <a:ext cx="6267101" cy="650880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54452" y="1700808"/>
            <a:ext cx="5590357" cy="225591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latin typeface="Berlin Sans FB Demi" panose="020E0802020502020306" pitchFamily="34" charset="0"/>
                <a:cs typeface="Aharoni" panose="02010803020104030203" pitchFamily="2" charset="-79"/>
              </a:rPr>
              <a:t>Project Demo</a:t>
            </a:r>
            <a:br>
              <a:rPr lang="en-US" sz="5400" dirty="0">
                <a:latin typeface="Berlin Sans FB Demi" panose="020E0802020502020306" pitchFamily="34" charset="0"/>
                <a:cs typeface="Aharoni" panose="02010803020104030203" pitchFamily="2" charset="-79"/>
              </a:rPr>
            </a:br>
            <a:r>
              <a:rPr lang="en-US" sz="8000" dirty="0">
                <a:solidFill>
                  <a:srgbClr val="25A3EA"/>
                </a:solidFill>
                <a:latin typeface="Berlin Sans FB Demi" panose="020E0802020502020306" pitchFamily="34" charset="0"/>
                <a:cs typeface="Aharoni" panose="02010803020104030203" pitchFamily="2" charset="-79"/>
              </a:rPr>
              <a:t>Smart-fin</a:t>
            </a:r>
            <a:endParaRPr lang="en-US" dirty="0">
              <a:solidFill>
                <a:srgbClr val="25A3EA"/>
              </a:solidFill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B764A1-3A2C-306E-9C8C-658099EFD375}"/>
              </a:ext>
            </a:extLst>
          </p:cNvPr>
          <p:cNvSpPr txBox="1"/>
          <p:nvPr/>
        </p:nvSpPr>
        <p:spPr>
          <a:xfrm>
            <a:off x="10198868" y="6329368"/>
            <a:ext cx="25293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Date : 07/11/24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71E92D-DD37-DDEB-4BB5-6A4957E1067F}"/>
              </a:ext>
            </a:extLst>
          </p:cNvPr>
          <p:cNvSpPr txBox="1"/>
          <p:nvPr/>
        </p:nvSpPr>
        <p:spPr>
          <a:xfrm>
            <a:off x="6555079" y="3925127"/>
            <a:ext cx="56337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erlin Sans FB Demi" panose="020E0802020502020306" pitchFamily="34" charset="0"/>
              </a:rPr>
              <a:t>Organizational Income and Expense Tracking System</a:t>
            </a:r>
            <a:endParaRPr lang="en-IN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8716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69975953"/>
                  </p:ext>
                </p:extLst>
              </p:nvPr>
            </p:nvGraphicFramePr>
            <p:xfrm rot="2135473">
              <a:off x="270460" y="571072"/>
              <a:ext cx="5379626" cy="5715855"/>
            </p:xfrm>
            <a:graphic>
              <a:graphicData uri="http://schemas.microsoft.com/office/drawing/2017/model3d">
                <am3d:model3d r:embed="rId2">
                  <am3d:spPr>
                    <a:xfrm rot="2135473">
                      <a:off x="0" y="0"/>
                      <a:ext cx="5379626" cy="5715855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864534" ay="31281" az="6529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0274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35473">
                <a:off x="270460" y="571072"/>
                <a:ext cx="5379626" cy="5715855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3AD91563-8210-E265-D4BC-D17598533B3A}"/>
              </a:ext>
            </a:extLst>
          </p:cNvPr>
          <p:cNvSpPr txBox="1">
            <a:spLocks/>
          </p:cNvSpPr>
          <p:nvPr/>
        </p:nvSpPr>
        <p:spPr>
          <a:xfrm>
            <a:off x="4510236" y="247947"/>
            <a:ext cx="6953331" cy="13843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" b="1" dirty="0"/>
              <a:t>Agenda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707F965-48E5-FA4E-C148-91AB8BCEB8DB}"/>
              </a:ext>
            </a:extLst>
          </p:cNvPr>
          <p:cNvSpPr txBox="1">
            <a:spLocks/>
          </p:cNvSpPr>
          <p:nvPr/>
        </p:nvSpPr>
        <p:spPr>
          <a:xfrm>
            <a:off x="5878387" y="1809108"/>
            <a:ext cx="5774745" cy="4520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Project overview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Core features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Technology stack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Architecture overview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Key integrations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Challenges and solutions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Future enhancements</a:t>
            </a: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0653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15873590"/>
                  </p:ext>
                </p:extLst>
              </p:nvPr>
            </p:nvGraphicFramePr>
            <p:xfrm rot="13008022">
              <a:off x="-17734549" y="-22266715"/>
              <a:ext cx="36876063" cy="45463540"/>
            </p:xfrm>
            <a:graphic>
              <a:graphicData uri="http://schemas.microsoft.com/office/drawing/2017/model3d">
                <am3d:model3d r:embed="rId2">
                  <am3d:spPr>
                    <a:xfrm rot="13008022">
                      <a:off x="0" y="0"/>
                      <a:ext cx="36876063" cy="45463540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65839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3008022">
                <a:off x="-17734549" y="-22266715"/>
                <a:ext cx="36876063" cy="4546354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2"/>
                </a:solidFill>
              </a:rPr>
              <a:t>Project Overview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/>
                </a:solidFill>
              </a:rPr>
              <a:t>Goal</a:t>
            </a:r>
            <a:r>
              <a:rPr lang="en-US" dirty="0">
                <a:solidFill>
                  <a:schemeClr val="tx2"/>
                </a:solidFill>
              </a:rPr>
              <a:t>: To develop a comprehensive financial management platform to help organizations efficiently track income, expenses, employee roles, attendance, and project financials.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Objective</a:t>
            </a:r>
            <a:r>
              <a:rPr lang="en-US" dirty="0">
                <a:solidFill>
                  <a:schemeClr val="tx2"/>
                </a:solidFill>
              </a:rPr>
              <a:t>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Provide data-driven insights for informed decision-making and operational efficiency.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Streamline financial reporting and ensure real-time financial visibility.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Enhance security through role-based access control.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Compounding Growth Histogram">
                <a:extLst>
                  <a:ext uri="{FF2B5EF4-FFF2-40B4-BE49-F238E27FC236}">
                    <a16:creationId xmlns:a16="http://schemas.microsoft.com/office/drawing/2014/main" id="{FC418A43-1F53-0B72-C837-C1E5839BF74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65124569"/>
                  </p:ext>
                </p:extLst>
              </p:nvPr>
            </p:nvGraphicFramePr>
            <p:xfrm>
              <a:off x="-1826468" y="0"/>
              <a:ext cx="600075" cy="685800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00075" cy="6858000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06437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Compounding Growth Histogram">
                <a:extLst>
                  <a:ext uri="{FF2B5EF4-FFF2-40B4-BE49-F238E27FC236}">
                    <a16:creationId xmlns:a16="http://schemas.microsoft.com/office/drawing/2014/main" id="{FC418A43-1F53-0B72-C837-C1E5839BF7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826468" y="0"/>
                <a:ext cx="600075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69780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2559840"/>
                  </p:ext>
                </p:extLst>
              </p:nvPr>
            </p:nvGraphicFramePr>
            <p:xfrm>
              <a:off x="9016953" y="4797152"/>
              <a:ext cx="3908515" cy="26912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08515" cy="2691266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353332" ay="1969307" az="76124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7153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16953" y="4797152"/>
                <a:ext cx="3908515" cy="269126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User-Specific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1828800"/>
            <a:ext cx="9753600" cy="3904456"/>
          </a:xfrm>
        </p:spPr>
        <p:txBody>
          <a:bodyPr>
            <a:normAutofit fontScale="92500" lnSpcReduction="20000"/>
          </a:bodyPr>
          <a:lstStyle/>
          <a:p>
            <a:pPr marL="45720" indent="0">
              <a:buNone/>
            </a:pPr>
            <a:r>
              <a:rPr lang="en-US" b="1" dirty="0">
                <a:solidFill>
                  <a:schemeClr val="tx2"/>
                </a:solidFill>
              </a:rPr>
              <a:t>Organization Head Features: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Global and project-specific income and expense tracking.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Real-time financial dashboard with performance summaries.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Manage organization details and oversee role-based access control.</a:t>
            </a:r>
          </a:p>
          <a:p>
            <a:pPr marL="45720" indent="0">
              <a:buNone/>
            </a:pPr>
            <a:r>
              <a:rPr lang="en-US" b="1" dirty="0">
                <a:solidFill>
                  <a:schemeClr val="tx2"/>
                </a:solidFill>
              </a:rPr>
              <a:t>Project Manager Features: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Assign employees to projects and track project budgets and expenses.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Access detailed project-specific financial reports.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Ensure budget utilization aligns with project goals.</a:t>
            </a:r>
          </a:p>
          <a:p>
            <a:pPr marL="45720" indent="0">
              <a:buNone/>
            </a:pPr>
            <a:r>
              <a:rPr lang="en-US" b="1" dirty="0">
                <a:solidFill>
                  <a:schemeClr val="tx2"/>
                </a:solidFill>
              </a:rPr>
              <a:t>Finance Manager Features:   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Manage income and expense records, generate invoices, and process transactions.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Generate financial analytics reports to provide insights into project performance.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Compounding Growth Histogram">
                <a:extLst>
                  <a:ext uri="{FF2B5EF4-FFF2-40B4-BE49-F238E27FC236}">
                    <a16:creationId xmlns:a16="http://schemas.microsoft.com/office/drawing/2014/main" id="{D6756AB4-09C1-BBBB-DC74-F5CC2AA366C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63632288"/>
                  </p:ext>
                </p:extLst>
              </p:nvPr>
            </p:nvGraphicFramePr>
            <p:xfrm>
              <a:off x="0" y="3861049"/>
              <a:ext cx="3446495" cy="299695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446495" cy="2996952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8431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Compounding Growth Histogram">
                <a:extLst>
                  <a:ext uri="{FF2B5EF4-FFF2-40B4-BE49-F238E27FC236}">
                    <a16:creationId xmlns:a16="http://schemas.microsoft.com/office/drawing/2014/main" id="{D6756AB4-09C1-BBBB-DC74-F5CC2AA366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3861049"/>
                <a:ext cx="3446495" cy="29969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06875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91161173"/>
                  </p:ext>
                </p:extLst>
              </p:nvPr>
            </p:nvGraphicFramePr>
            <p:xfrm>
              <a:off x="261764" y="-1158190"/>
              <a:ext cx="599829" cy="803198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99829" cy="8031981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 ay="3600000" az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0643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764" y="-1158190"/>
                <a:ext cx="599829" cy="803198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Technology Stack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5029193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IN" b="1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Frontend</a:t>
            </a:r>
            <a:r>
              <a:rPr lang="en-IN" dirty="0">
                <a:solidFill>
                  <a:schemeClr val="tx2"/>
                </a:solidFill>
              </a:rPr>
              <a:t>:</a:t>
            </a:r>
          </a:p>
          <a:p>
            <a:pPr marL="742950" lvl="1" indent="-285750"/>
            <a:r>
              <a:rPr lang="en-IN" b="1" dirty="0">
                <a:solidFill>
                  <a:schemeClr val="tx2"/>
                </a:solidFill>
              </a:rPr>
              <a:t>UI Framework</a:t>
            </a:r>
            <a:r>
              <a:rPr lang="en-IN" dirty="0">
                <a:solidFill>
                  <a:schemeClr val="tx2"/>
                </a:solidFill>
              </a:rPr>
              <a:t>: React with TypeScript.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Components</a:t>
            </a:r>
            <a:r>
              <a:rPr lang="en-IN" dirty="0">
                <a:solidFill>
                  <a:schemeClr val="tx2"/>
                </a:solidFill>
              </a:rPr>
              <a:t>: Chakra UI for a responsive, user-friendly interface.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Backend</a:t>
            </a:r>
            <a:r>
              <a:rPr lang="en-IN" dirty="0">
                <a:solidFill>
                  <a:schemeClr val="tx2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Framework</a:t>
            </a:r>
            <a:r>
              <a:rPr lang="en-IN" dirty="0">
                <a:solidFill>
                  <a:schemeClr val="tx2"/>
                </a:solidFill>
              </a:rPr>
              <a:t>: Node.js with TypeScript.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Architecture</a:t>
            </a:r>
            <a:r>
              <a:rPr lang="en-IN" dirty="0">
                <a:solidFill>
                  <a:schemeClr val="tx2"/>
                </a:solidFill>
              </a:rPr>
              <a:t>: Microservices for organization, project, employee, and analytics services.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Role Management</a:t>
            </a:r>
            <a:r>
              <a:rPr lang="en-IN" dirty="0">
                <a:solidFill>
                  <a:schemeClr val="tx2"/>
                </a:solidFill>
              </a:rPr>
              <a:t>: Implemented user roles for secure, role-based data access.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3074" name="Picture 2" descr="Js, react js, logo, react, react native icon - Free download">
            <a:extLst>
              <a:ext uri="{FF2B5EF4-FFF2-40B4-BE49-F238E27FC236}">
                <a16:creationId xmlns:a16="http://schemas.microsoft.com/office/drawing/2014/main" id="{85772435-EF97-98F5-28ED-A9873A58E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8668" y="1295400"/>
            <a:ext cx="838199" cy="83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itHub - chakra-ui/chakra-ui: ⚡️ Simple, Modular ...">
            <a:extLst>
              <a:ext uri="{FF2B5EF4-FFF2-40B4-BE49-F238E27FC236}">
                <a16:creationId xmlns:a16="http://schemas.microsoft.com/office/drawing/2014/main" id="{FD258BFD-48D3-E3F6-28F4-64102DE1B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8668" y="2308055"/>
            <a:ext cx="2572543" cy="66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ree Typescript Logo Icon - Free Download Logos Logo Icons ...">
            <a:extLst>
              <a:ext uri="{FF2B5EF4-FFF2-40B4-BE49-F238E27FC236}">
                <a16:creationId xmlns:a16="http://schemas.microsoft.com/office/drawing/2014/main" id="{365DA127-C3E7-A937-DB9E-7817522D9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1635" y="1294657"/>
            <a:ext cx="838199" cy="83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1DDBB856-F20B-DED4-42D0-FC557C6C5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356" y="4076024"/>
            <a:ext cx="1374646" cy="83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5994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61763" y="6"/>
              <a:ext cx="600076" cy="685798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00076" cy="6857987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-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0643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763" y="6"/>
                <a:ext cx="600076" cy="6857987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Technology Stack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5029193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IN" b="1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Database</a:t>
            </a:r>
            <a:r>
              <a:rPr lang="en-IN" dirty="0">
                <a:solidFill>
                  <a:schemeClr val="tx2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JWT (JSON Web Tokens) </a:t>
            </a:r>
            <a:r>
              <a:rPr lang="en-US" dirty="0">
                <a:solidFill>
                  <a:schemeClr val="tx2"/>
                </a:solidFill>
              </a:rPr>
              <a:t>for secure user authentication and authorization.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Ensures role-based access control (RBAC) </a:t>
            </a:r>
            <a:r>
              <a:rPr lang="en-US" dirty="0">
                <a:solidFill>
                  <a:schemeClr val="tx2"/>
                </a:solidFill>
              </a:rPr>
              <a:t>to data and functionality, based on user roles (Admin, Project Operational Manager, Finance Team, Employees).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Authentication &amp; Authorization: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MongoDB</a:t>
            </a:r>
            <a:r>
              <a:rPr lang="en-IN" dirty="0">
                <a:solidFill>
                  <a:schemeClr val="tx2"/>
                </a:solidFill>
              </a:rPr>
              <a:t> for document-based storage.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Mongoose</a:t>
            </a:r>
            <a:r>
              <a:rPr lang="en-IN" dirty="0">
                <a:solidFill>
                  <a:schemeClr val="tx2"/>
                </a:solidFill>
              </a:rPr>
              <a:t> for schema modelling.</a:t>
            </a:r>
          </a:p>
          <a:p>
            <a:pPr marL="457200" lvl="1" indent="0">
              <a:buNone/>
            </a:pPr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7102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609CA-DFE4-A1EA-E358-6D28B31D9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850106"/>
          </a:xfrm>
        </p:spPr>
        <p:txBody>
          <a:bodyPr/>
          <a:lstStyle/>
          <a:p>
            <a:r>
              <a:rPr lang="en" sz="4000" b="1" dirty="0">
                <a:latin typeface="Roboto"/>
                <a:ea typeface="Roboto"/>
                <a:cs typeface="Roboto"/>
                <a:sym typeface="Roboto"/>
              </a:rPr>
              <a:t>Architecture Overview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6FACE4-116E-4F9D-AAF2-A37D6798E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511" y="1127126"/>
            <a:ext cx="8268614" cy="5107085"/>
          </a:xfrm>
        </p:spPr>
      </p:pic>
    </p:spTree>
    <p:extLst>
      <p:ext uri="{BB962C8B-B14F-4D97-AF65-F5344CB8AC3E}">
        <p14:creationId xmlns:p14="http://schemas.microsoft.com/office/powerpoint/2010/main" val="70443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609CA-DFE4-A1EA-E358-6D28B31D9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850106"/>
          </a:xfrm>
        </p:spPr>
        <p:txBody>
          <a:bodyPr/>
          <a:lstStyle/>
          <a:p>
            <a:r>
              <a:rPr lang="en-IN" sz="4000" b="1" dirty="0"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4000" b="1" dirty="0">
                <a:latin typeface="Roboto"/>
                <a:ea typeface="Roboto"/>
                <a:cs typeface="Roboto"/>
                <a:sym typeface="Roboto"/>
              </a:rPr>
              <a:t>roject timeline</a:t>
            </a:r>
            <a:endParaRPr lang="en-IN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F47F74F-4E16-3131-FEA0-6D063FD921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676487"/>
              </p:ext>
            </p:extLst>
          </p:nvPr>
        </p:nvGraphicFramePr>
        <p:xfrm>
          <a:off x="333772" y="1484784"/>
          <a:ext cx="11161239" cy="50985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81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804891_win32_fixed.potx" id="{67E1CE12-4E7F-4E00-8450-70E8A44C0BA6}" vid="{5B359CD9-B23F-44EB-BBF8-9808683E469B}"/>
    </a:ext>
  </a:extLst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World maps series, World  presentation (widescreen)</Template>
  <TotalTime>631</TotalTime>
  <Words>503</Words>
  <Application>Microsoft Office PowerPoint</Application>
  <PresentationFormat>Custom</PresentationFormat>
  <Paragraphs>81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Berlin Sans FB Demi</vt:lpstr>
      <vt:lpstr>Century Gothic</vt:lpstr>
      <vt:lpstr>Roboto</vt:lpstr>
      <vt:lpstr>World Presentation 16x9</vt:lpstr>
      <vt:lpstr>Project Demo Smart-fin</vt:lpstr>
      <vt:lpstr>Project Demo Smart-fin</vt:lpstr>
      <vt:lpstr>PowerPoint Presentation</vt:lpstr>
      <vt:lpstr>Project Overview</vt:lpstr>
      <vt:lpstr>User-Specific Features</vt:lpstr>
      <vt:lpstr>Technology Stack</vt:lpstr>
      <vt:lpstr>Technology Stack</vt:lpstr>
      <vt:lpstr>Architecture Overview</vt:lpstr>
      <vt:lpstr>Project timeline</vt:lpstr>
      <vt:lpstr>Challenges and Solutions</vt:lpstr>
      <vt:lpstr>Future Enhancements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Demo Smart-fin</dc:title>
  <dc:creator>visweshvar.ust@gmail.com</dc:creator>
  <cp:lastModifiedBy>visweshvar.ust@gmail.com</cp:lastModifiedBy>
  <cp:revision>8</cp:revision>
  <dcterms:created xsi:type="dcterms:W3CDTF">2024-11-06T15:32:54Z</dcterms:created>
  <dcterms:modified xsi:type="dcterms:W3CDTF">2024-11-07T02:04:33Z</dcterms:modified>
</cp:coreProperties>
</file>